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72" r:id="rId4"/>
    <p:sldId id="258" r:id="rId5"/>
    <p:sldId id="262" r:id="rId6"/>
    <p:sldId id="260" r:id="rId7"/>
    <p:sldId id="264" r:id="rId8"/>
    <p:sldId id="265" r:id="rId9"/>
    <p:sldId id="263" r:id="rId10"/>
    <p:sldId id="27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686AA3-5A74-0140-8E59-8E101557414D}">
          <p14:sldIdLst>
            <p14:sldId id="256"/>
            <p14:sldId id="257"/>
            <p14:sldId id="272"/>
            <p14:sldId id="258"/>
          </p14:sldIdLst>
        </p14:section>
        <p14:section name="Python Basics" id="{97C69CB7-E004-7C49-B52F-D355F07BCCDD}">
          <p14:sldIdLst>
            <p14:sldId id="262"/>
            <p14:sldId id="260"/>
            <p14:sldId id="264"/>
            <p14:sldId id="265"/>
            <p14:sldId id="263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14777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17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3981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6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987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891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7D5EF7D-B070-2F4B-85F2-8F58DE2B3423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55EC76F-E500-164C-85FB-5C279C3EAF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904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python-for-data-science-and-machine-learning-bootcamp/" TargetMode="External"/><Relationship Id="rId2" Type="http://schemas.openxmlformats.org/officeDocument/2006/relationships/hyperlink" Target="https://www.edx.org/course/introduction-to-computer-science-and-programming-using-python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ckerrank.com/" TargetMode="External"/><Relationship Id="rId5" Type="http://schemas.openxmlformats.org/officeDocument/2006/relationships/hyperlink" Target="https://coderbyte.com/" TargetMode="External"/><Relationship Id="rId4" Type="http://schemas.openxmlformats.org/officeDocument/2006/relationships/hyperlink" Target="https://codecomba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LRY1wT" TargetMode="External"/><Relationship Id="rId2" Type="http://schemas.openxmlformats.org/officeDocument/2006/relationships/hyperlink" Target="https://www.anaconda.com/distribu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8F21B6-E36F-2D4A-8D92-8DF955B11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Intro to python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0FEC5-96C4-8A41-B258-3E21AB865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/>
              <a:t>Applied Analytics Club</a:t>
            </a:r>
          </a:p>
          <a:p>
            <a:r>
              <a:rPr lang="en-US" dirty="0"/>
              <a:t>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282810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D35E-DC01-0E4A-8423-AD0579AF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9308-A153-C84B-A3B0-FE781305D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of the material will be covered along with the workshop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211611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3CF4-B6C6-804F-BC3C-75A557FE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1E90C-F41C-FB4E-A307-DD6061518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0986"/>
            <a:ext cx="9933709" cy="41266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Introduction to Computer Science using Python</a:t>
            </a:r>
          </a:p>
          <a:p>
            <a:pPr lvl="1"/>
            <a:r>
              <a:rPr lang="en-US" dirty="0"/>
              <a:t>Highly recommended course on learning Python and CS form scratch</a:t>
            </a:r>
          </a:p>
          <a:p>
            <a:pPr lvl="1"/>
            <a:r>
              <a:rPr lang="en-US" dirty="0"/>
              <a:t>Great foundational course</a:t>
            </a:r>
          </a:p>
          <a:p>
            <a:pPr lvl="1"/>
            <a:r>
              <a:rPr lang="en-US" dirty="0"/>
              <a:t>Good mix of theoretical and practical applications</a:t>
            </a:r>
          </a:p>
          <a:p>
            <a:pPr lvl="1"/>
            <a:r>
              <a:rPr lang="en-US" dirty="0"/>
              <a:t>Does not cover Data Science </a:t>
            </a:r>
          </a:p>
          <a:p>
            <a:pPr lvl="1"/>
            <a:r>
              <a:rPr lang="en-US" dirty="0">
                <a:hlinkClick r:id="rId2"/>
              </a:rPr>
              <a:t>https://www.edx.org/course/introduction-to-computer-science-and-programming-using-python-0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dirty="0"/>
              <a:t>Mostly practical applications</a:t>
            </a:r>
          </a:p>
          <a:p>
            <a:pPr lvl="1"/>
            <a:r>
              <a:rPr lang="en-US" dirty="0"/>
              <a:t>Teaches a lot of popular Data Science tools</a:t>
            </a:r>
          </a:p>
          <a:p>
            <a:pPr lvl="1"/>
            <a:r>
              <a:rPr lang="en-US" dirty="0">
                <a:hlinkClick r:id="rId3"/>
              </a:rPr>
              <a:t>https://www.udemy.com/course/python-for-data-science-and-machine-learning-bootcamp/</a:t>
            </a:r>
            <a:endParaRPr lang="en-US" dirty="0"/>
          </a:p>
          <a:p>
            <a:r>
              <a:rPr lang="en-US" dirty="0"/>
              <a:t>Code Combat</a:t>
            </a:r>
          </a:p>
          <a:p>
            <a:pPr lvl="1"/>
            <a:r>
              <a:rPr lang="en-US" dirty="0">
                <a:hlinkClick r:id="rId4"/>
              </a:rPr>
              <a:t>https://codecombat.com/</a:t>
            </a:r>
            <a:endParaRPr lang="en-US" dirty="0"/>
          </a:p>
          <a:p>
            <a:pPr lvl="1"/>
            <a:r>
              <a:rPr lang="en-US" dirty="0"/>
              <a:t>Learn Python via an online interactive game </a:t>
            </a:r>
          </a:p>
          <a:p>
            <a:r>
              <a:rPr lang="en-US" dirty="0"/>
              <a:t>Practice </a:t>
            </a:r>
            <a:r>
              <a:rPr lang="en-US"/>
              <a:t>writing functions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https://coderbyte.com/</a:t>
            </a:r>
            <a:r>
              <a:rPr lang="en-US" dirty="0"/>
              <a:t> / </a:t>
            </a:r>
            <a:r>
              <a:rPr lang="en-US" dirty="0">
                <a:hlinkClick r:id="rId6"/>
              </a:rPr>
              <a:t>https://www.hackerrank.com/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7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1BC6C-DBB5-6B47-91E6-3EE99D6B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9797" y="227604"/>
            <a:ext cx="4045282" cy="625013"/>
          </a:xfrm>
        </p:spPr>
        <p:txBody>
          <a:bodyPr>
            <a:normAutofit fontScale="90000"/>
          </a:bodyPr>
          <a:lstStyle/>
          <a:p>
            <a:r>
              <a:rPr lang="en-US" dirty="0"/>
              <a:t>Initial Set 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6BD74-8623-9147-9293-A956EE1CC28B}"/>
              </a:ext>
            </a:extLst>
          </p:cNvPr>
          <p:cNvSpPr txBox="1"/>
          <p:nvPr/>
        </p:nvSpPr>
        <p:spPr>
          <a:xfrm>
            <a:off x="934093" y="899685"/>
            <a:ext cx="10614441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3.8 or higher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haven’t done already, download and install Anaconda Python 3.8+ latest for your operating system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https://www.anaconda.com/distribution</a:t>
            </a:r>
            <a:endParaRPr lang="en-US" sz="2800" b="1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92D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After anaconda installation, please make sure you have the following packages installed via terminal or command prompt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numpy</a:t>
            </a: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pandas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pip install </a:t>
            </a:r>
            <a:r>
              <a:rPr lang="en-US" sz="2000" b="1" dirty="0" err="1"/>
              <a:t>scikit</a:t>
            </a:r>
            <a:r>
              <a:rPr lang="en-US" sz="2000" b="1" dirty="0"/>
              <a:t>-learn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92D050"/>
                </a:solidFill>
              </a:rPr>
              <a:t>Then, go to </a:t>
            </a:r>
            <a:r>
              <a:rPr lang="en-US" sz="4800" b="1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bit.ly/2LRY1wT</a:t>
            </a:r>
            <a:r>
              <a:rPr lang="en-US" sz="4800" b="1" dirty="0">
                <a:solidFill>
                  <a:srgbClr val="92D050"/>
                </a:solidFill>
              </a:rPr>
              <a:t> for workshop materials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55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3EA2-5CD0-784D-8477-BB2C6A99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7078-44AB-974B-B1AE-79CA25DB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Dev Sharma</a:t>
            </a:r>
          </a:p>
          <a:p>
            <a:r>
              <a:rPr lang="en-US" i="1" dirty="0"/>
              <a:t>Instructor at Columbia Data Analytics Bootcamp</a:t>
            </a:r>
          </a:p>
          <a:p>
            <a:r>
              <a:rPr lang="en-US" i="1" dirty="0"/>
              <a:t>Former Applied Analytics Student (Fall 2018 Batch)</a:t>
            </a:r>
            <a:endParaRPr lang="en-US" dirty="0"/>
          </a:p>
          <a:p>
            <a:r>
              <a:rPr lang="en-US" dirty="0"/>
              <a:t>Worked in Boutique Tech. Consulting for four years</a:t>
            </a:r>
          </a:p>
          <a:p>
            <a:r>
              <a:rPr lang="en-US" dirty="0"/>
              <a:t>Focus heavily on </a:t>
            </a:r>
            <a:r>
              <a:rPr lang="en-US" b="1" dirty="0"/>
              <a:t>NLP with Python!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8D0DF-8246-D24F-8161-D2C4EF0A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63" y="1864101"/>
            <a:ext cx="3458148" cy="3458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F6DDC-21F0-CD41-8310-1470E025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267486"/>
            <a:ext cx="1686148" cy="1485900"/>
          </a:xfrm>
          <a:prstGeom prst="rect">
            <a:avLst/>
          </a:prstGeom>
        </p:spPr>
      </p:pic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5B147EF-E753-0243-B20F-B786355BC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83" y="5322249"/>
            <a:ext cx="1110712" cy="111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20773-0218-5B40-BD1E-A99FC865A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530" y="5414529"/>
            <a:ext cx="2540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0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CB8B-905A-8E4E-AA2C-F728F408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B0A7-74B2-8540-9EDF-14B9D7D2C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10064338" cy="4533900"/>
          </a:xfrm>
        </p:spPr>
        <p:txBody>
          <a:bodyPr>
            <a:normAutofit/>
          </a:bodyPr>
          <a:lstStyle/>
          <a:p>
            <a:r>
              <a:rPr lang="en-US" dirty="0"/>
              <a:t>Brief History of Python </a:t>
            </a:r>
          </a:p>
          <a:p>
            <a:r>
              <a:rPr lang="en-US" dirty="0"/>
              <a:t>Data Types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Live Exercises</a:t>
            </a:r>
          </a:p>
          <a:p>
            <a:r>
              <a:rPr lang="en-US" dirty="0"/>
              <a:t>Python Classes</a:t>
            </a:r>
          </a:p>
          <a:p>
            <a:r>
              <a:rPr lang="en-US" dirty="0"/>
              <a:t>Q &amp; 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FE4B3-1D83-B744-BD6E-0D40FDBC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2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A425-4FB3-7D4C-8183-4CAA551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Python Basics: Data Types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BD61-EFD6-B94A-A6C8-C680D191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6291638" cy="3616036"/>
          </a:xfrm>
        </p:spPr>
        <p:txBody>
          <a:bodyPr>
            <a:norm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e.g. 2,3,4</a:t>
            </a:r>
          </a:p>
          <a:p>
            <a:r>
              <a:rPr lang="en-US" sz="2400" dirty="0"/>
              <a:t>Float e.g. 2.0,3.4, 4.3</a:t>
            </a:r>
          </a:p>
          <a:p>
            <a:r>
              <a:rPr lang="en-US" sz="2400" dirty="0"/>
              <a:t>String e.g. “scraping </a:t>
            </a:r>
            <a:r>
              <a:rPr lang="en-US" sz="2400" dirty="0" err="1"/>
              <a:t>ftw</a:t>
            </a:r>
            <a:r>
              <a:rPr lang="en-US" sz="2400" dirty="0"/>
              <a:t>!”, ”John Doe”</a:t>
            </a:r>
          </a:p>
          <a:p>
            <a:r>
              <a:rPr lang="en-US" sz="2400" dirty="0"/>
              <a:t>Boolean True, False</a:t>
            </a:r>
          </a:p>
          <a:p>
            <a:r>
              <a:rPr lang="en-US" sz="2400" dirty="0"/>
              <a:t>Others (Complex, Unicode etc.)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85656-787F-2C4F-9157-7B46019D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7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1F6D-34C1-8E49-A3B6-852542EF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Basics: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27786-5241-0241-B941-18ED72FEC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989116"/>
            <a:ext cx="10311740" cy="4589813"/>
          </a:xfrm>
        </p:spPr>
        <p:txBody>
          <a:bodyPr>
            <a:normAutofit/>
          </a:bodyPr>
          <a:lstStyle/>
          <a:p>
            <a:r>
              <a:rPr lang="en-US" sz="1600" dirty="0"/>
              <a:t>Type of data container which is used to store multiple data at the same time</a:t>
            </a:r>
          </a:p>
          <a:p>
            <a:r>
              <a:rPr lang="en-US" sz="1600" dirty="0"/>
              <a:t>Mutable (Can be changed)</a:t>
            </a:r>
          </a:p>
          <a:p>
            <a:r>
              <a:rPr lang="en-US" sz="1600" dirty="0"/>
              <a:t>Comparable to R’s vector </a:t>
            </a:r>
          </a:p>
          <a:p>
            <a:pPr lvl="1"/>
            <a:r>
              <a:rPr lang="en-US" sz="1600" dirty="0"/>
              <a:t>E.g. list1 = [0,1,2,3,4]</a:t>
            </a:r>
          </a:p>
          <a:p>
            <a:r>
              <a:rPr lang="en-US" sz="1600" dirty="0"/>
              <a:t>Can contain items of varying data types</a:t>
            </a:r>
          </a:p>
          <a:p>
            <a:pPr lvl="1"/>
            <a:r>
              <a:rPr lang="en-US" sz="1600" dirty="0"/>
              <a:t>E.g. list2 = [6,’harry’, True, 1.0]</a:t>
            </a:r>
          </a:p>
          <a:p>
            <a:r>
              <a:rPr lang="en-US" sz="1600" dirty="0"/>
              <a:t>Indexing starts with 0</a:t>
            </a:r>
          </a:p>
          <a:p>
            <a:pPr lvl="1"/>
            <a:r>
              <a:rPr lang="en-US" sz="1600" dirty="0"/>
              <a:t>E.g. list2[0] = 6</a:t>
            </a:r>
          </a:p>
          <a:p>
            <a:r>
              <a:rPr lang="en-US" sz="1600" dirty="0"/>
              <a:t>A list can be nested in another list</a:t>
            </a:r>
          </a:p>
          <a:p>
            <a:pPr lvl="1"/>
            <a:r>
              <a:rPr lang="en-US" sz="1600" dirty="0"/>
              <a:t>E.g. [1 , [98,109], 6, 7]</a:t>
            </a:r>
          </a:p>
          <a:p>
            <a:r>
              <a:rPr lang="en-US" sz="1600" dirty="0"/>
              <a:t>Call the ”append” function to add an item to a list</a:t>
            </a:r>
          </a:p>
          <a:p>
            <a:pPr lvl="1"/>
            <a:r>
              <a:rPr lang="en-US" sz="1600" dirty="0"/>
              <a:t>E.g. list1.append(5)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3646C-F645-5E41-B189-AB03595EB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2568-D180-8C43-9046-F6B4890A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Basics: Dictionaries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A7EE-FE7A-B649-B56A-7933E9C90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Collection of key-value pairs</a:t>
            </a:r>
          </a:p>
          <a:p>
            <a:r>
              <a:rPr lang="en-US" dirty="0"/>
              <a:t>Very similar to JSON objects</a:t>
            </a:r>
          </a:p>
          <a:p>
            <a:r>
              <a:rPr lang="en-US" dirty="0"/>
              <a:t>Mutable </a:t>
            </a:r>
          </a:p>
          <a:p>
            <a:r>
              <a:rPr lang="en-US" dirty="0"/>
              <a:t>E.g. dict1 = {‘r’:4,’w’:9, ‘t’:5}</a:t>
            </a:r>
          </a:p>
          <a:p>
            <a:r>
              <a:rPr lang="en-US" dirty="0"/>
              <a:t>Indexed with keys</a:t>
            </a:r>
          </a:p>
          <a:p>
            <a:pPr lvl="1"/>
            <a:r>
              <a:rPr lang="en-US" dirty="0"/>
              <a:t>E.g. dict1[‘r’]</a:t>
            </a:r>
          </a:p>
          <a:p>
            <a:r>
              <a:rPr lang="en-US" dirty="0"/>
              <a:t>Keys are unique</a:t>
            </a:r>
          </a:p>
          <a:p>
            <a:r>
              <a:rPr lang="en-US" dirty="0"/>
              <a:t>Values can be lists or other nested dictionaries</a:t>
            </a:r>
          </a:p>
          <a:p>
            <a:r>
              <a:rPr lang="en-US" dirty="0"/>
              <a:t>A dictionary can also be nested into a list e.g. [{3:4,5:6}, 6,7]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89F74-BF84-224F-87F4-F8EAD31D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1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BA138-E613-CA47-B2D7-244887805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Python Basics: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0213F-C0A0-B74D-9944-C432D90B8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en-US" dirty="0"/>
              <a:t>Used for iterating over a sequence (a list, a tuple, a dictionary, a set, or a string)</a:t>
            </a:r>
          </a:p>
          <a:p>
            <a:r>
              <a:rPr lang="en-US" dirty="0"/>
              <a:t>E.g. </a:t>
            </a:r>
          </a:p>
          <a:p>
            <a:pPr lvl="1"/>
            <a:r>
              <a:rPr lang="en-US" dirty="0" err="1"/>
              <a:t>cities_list</a:t>
            </a:r>
            <a:r>
              <a:rPr lang="en-US" dirty="0"/>
              <a:t> = [‘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r>
              <a:rPr lang="en-US" dirty="0"/>
              <a:t>”, “new </a:t>
            </a:r>
            <a:r>
              <a:rPr lang="en-US" dirty="0" err="1"/>
              <a:t>york</a:t>
            </a:r>
            <a:r>
              <a:rPr lang="en-US" dirty="0"/>
              <a:t>”, “</a:t>
            </a:r>
            <a:r>
              <a:rPr lang="en-US" dirty="0" err="1"/>
              <a:t>miami</a:t>
            </a:r>
            <a:r>
              <a:rPr lang="en-US" dirty="0"/>
              <a:t>”]</a:t>
            </a:r>
          </a:p>
          <a:p>
            <a:pPr lvl="1"/>
            <a:r>
              <a:rPr lang="en-US" dirty="0"/>
              <a:t>for item in </a:t>
            </a:r>
            <a:r>
              <a:rPr lang="en-US" dirty="0" err="1"/>
              <a:t>cities_list</a:t>
            </a:r>
            <a:r>
              <a:rPr lang="en-US" dirty="0"/>
              <a:t>:</a:t>
            </a:r>
          </a:p>
          <a:p>
            <a:pPr marL="987552" lvl="2" indent="0">
              <a:buNone/>
            </a:pPr>
            <a:r>
              <a:rPr lang="en-US" dirty="0"/>
              <a:t>	print(item)</a:t>
            </a:r>
          </a:p>
          <a:p>
            <a:pPr marL="987552" lvl="2" indent="0">
              <a:buNone/>
            </a:pPr>
            <a:r>
              <a:rPr lang="en-US" dirty="0"/>
              <a:t># 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endParaRPr lang="en-US" dirty="0"/>
          </a:p>
          <a:p>
            <a:pPr marL="987552" lvl="2" indent="0">
              <a:buNone/>
            </a:pPr>
            <a:r>
              <a:rPr lang="en-US" dirty="0"/>
              <a:t># new </a:t>
            </a:r>
            <a:r>
              <a:rPr lang="en-US" dirty="0" err="1"/>
              <a:t>york</a:t>
            </a:r>
            <a:endParaRPr lang="en-US" dirty="0"/>
          </a:p>
          <a:p>
            <a:pPr marL="987552" lvl="2" indent="0">
              <a:buNone/>
            </a:pPr>
            <a:r>
              <a:rPr lang="en-US" dirty="0"/>
              <a:t># </a:t>
            </a:r>
            <a:r>
              <a:rPr lang="en-US" dirty="0" err="1"/>
              <a:t>miami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4FD72-3B62-F14B-A69F-A8315174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8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95FD-43EC-E347-949E-10420D82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B629-D429-AA44-9494-941942210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008987" cy="358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Functions start with “def” with the following format</a:t>
            </a:r>
          </a:p>
          <a:p>
            <a:pPr lvl="1"/>
            <a:r>
              <a:rPr lang="en-US" dirty="0"/>
              <a:t>def function1(paramter1,parameter2):</a:t>
            </a:r>
          </a:p>
          <a:p>
            <a:pPr marL="987552" lvl="2" indent="0">
              <a:buNone/>
            </a:pPr>
            <a:r>
              <a:rPr lang="en-US" dirty="0"/>
              <a:t>	answer = parameter1+paramter2</a:t>
            </a:r>
          </a:p>
          <a:p>
            <a:pPr marL="987552" lvl="2" indent="0">
              <a:buNone/>
            </a:pPr>
            <a:r>
              <a:rPr lang="en-US" dirty="0"/>
              <a:t>	return answer</a:t>
            </a:r>
          </a:p>
          <a:p>
            <a:r>
              <a:rPr lang="en-US" dirty="0"/>
              <a:t>There are two ways to call functions</a:t>
            </a:r>
            <a:r>
              <a:rPr lang="en-US" b="1" dirty="0"/>
              <a:t>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Function1()</a:t>
            </a:r>
          </a:p>
          <a:p>
            <a:pPr marL="1444752" lvl="2" indent="-457200">
              <a:buFont typeface="+mj-lt"/>
              <a:buAutoNum type="arabicPeriod"/>
            </a:pPr>
            <a:r>
              <a:rPr lang="en-US" dirty="0"/>
              <a:t>E.g. type(5) # </a:t>
            </a:r>
            <a:r>
              <a:rPr lang="en-US" dirty="0" err="1"/>
              <a:t>int</a:t>
            </a:r>
            <a:endParaRPr lang="en-US" dirty="0"/>
          </a:p>
          <a:p>
            <a:pPr marL="987552" lvl="1" indent="-457200">
              <a:buFont typeface="+mj-lt"/>
              <a:buAutoNum type="arabicPeriod"/>
            </a:pPr>
            <a:r>
              <a:rPr lang="en-US" dirty="0"/>
              <a:t>Object.function1()</a:t>
            </a:r>
          </a:p>
          <a:p>
            <a:pPr marL="1444752" lvl="2" indent="-4572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python”.upper</a:t>
            </a:r>
            <a:r>
              <a:rPr lang="en-US" dirty="0"/>
              <a:t>() # “PYTHON”</a:t>
            </a:r>
          </a:p>
          <a:p>
            <a:pPr lvl="1"/>
            <a:r>
              <a:rPr lang="en-US" dirty="0"/>
              <a:t>Used under different circumstances (examples to come later)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5C4DC-BBD2-EF49-AA10-99B30AA0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08" y="2886075"/>
            <a:ext cx="2000992" cy="20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9028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5131</TotalTime>
  <Words>630</Words>
  <Application>Microsoft Macintosh PowerPoint</Application>
  <PresentationFormat>Widescreen</PresentationFormat>
  <Paragraphs>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Franklin Gothic Book</vt:lpstr>
      <vt:lpstr>Crop</vt:lpstr>
      <vt:lpstr>Intro to python Workshop</vt:lpstr>
      <vt:lpstr>Initial Set Up</vt:lpstr>
      <vt:lpstr>Who am I?</vt:lpstr>
      <vt:lpstr>Contents</vt:lpstr>
      <vt:lpstr>Python Basics: Data Types</vt:lpstr>
      <vt:lpstr>Python Basics: Lists</vt:lpstr>
      <vt:lpstr>Python Basics: Dictionaries </vt:lpstr>
      <vt:lpstr>Python Basics: For Loops</vt:lpstr>
      <vt:lpstr>Python Basics: Functions</vt:lpstr>
      <vt:lpstr>Other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with python</dc:title>
  <dc:creator>Dev Sharma</dc:creator>
  <cp:lastModifiedBy>Dev Sharma</cp:lastModifiedBy>
  <cp:revision>27</cp:revision>
  <cp:lastPrinted>2019-10-07T00:41:33Z</cp:lastPrinted>
  <dcterms:created xsi:type="dcterms:W3CDTF">2019-04-03T19:20:03Z</dcterms:created>
  <dcterms:modified xsi:type="dcterms:W3CDTF">2020-10-20T15:58:45Z</dcterms:modified>
</cp:coreProperties>
</file>